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61" r:id="rId3"/>
    <p:sldId id="257" r:id="rId4"/>
    <p:sldId id="260" r:id="rId5"/>
    <p:sldId id="274" r:id="rId6"/>
    <p:sldId id="271" r:id="rId7"/>
    <p:sldId id="270" r:id="rId8"/>
    <p:sldId id="272" r:id="rId9"/>
    <p:sldId id="264" r:id="rId10"/>
    <p:sldId id="27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75" autoAdjust="0"/>
    <p:restoredTop sz="81799"/>
  </p:normalViewPr>
  <p:slideViewPr>
    <p:cSldViewPr snapToGrid="0">
      <p:cViewPr varScale="1">
        <p:scale>
          <a:sx n="102" d="100"/>
          <a:sy n="102" d="100"/>
        </p:scale>
        <p:origin x="10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png>
</file>

<file path=ppt/media/image11.tiff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3C6898-FE2E-8344-B0B5-87E6B24D18DB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716711-C060-E347-AB15-2D00B5238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317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PRESENTER: TESS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16711-C060-E347-AB15-2D00B5238DE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392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PRESENTER: IAN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___ these factors____ are significantly related to air quality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_____ was most significant factor, agreeing with literature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Each model was statistically significant at 5% level, though had relatively low R2, indicating that there may be other factors out there not presently considered that may explain more variation in the response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16711-C060-E347-AB15-2D00B5238DE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5886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PRESENTER: IAN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Took an initial look at nonlinear additive models, which seem promising in terms of % deviance explained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We could create a more comprehensive model by looking at include addition weather factors, etc.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Include wider range of data in terms of time and geography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16711-C060-E347-AB15-2D00B5238DE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368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PRESENTER: TESS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16711-C060-E347-AB15-2D00B5238D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47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PRESENTER: TESS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AQI = measure of local air quality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Important for human health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Function of 6 ground-level pollutant AQIs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16711-C060-E347-AB15-2D00B5238D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48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PRESENTER: TESS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Data collected from different 6 sources listed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Given from 6 different, had to make sure it was in a format that could be merged together (ex: make sure county names match, etc.)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Had to investigate and remove bad data (ex: Iberville)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Get final merged data set for modeling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Several hundred thousand (vs. millions from initial data sets before pruning)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16711-C060-E347-AB15-2D00B5238DE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69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PRESENTER: TESS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In our original data, looking at the defining parameters, saw significant differences in distributions, leading us to believe that splitting into 6 different models best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16711-C060-E347-AB15-2D00B5238DE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229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PRESENTER: ISHIKA</a:t>
            </a:r>
            <a:br>
              <a:rPr lang="en-US" dirty="0"/>
            </a:b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From the residuals vs. fitted values of initial model, saw that residuals did not have constant variance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ym typeface="Wingdings" pitchFamily="2" charset="2"/>
              </a:rPr>
              <a:t>From QQ plot, saw that residuals were not normal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ym typeface="Wingdings" pitchFamily="2" charset="2"/>
              </a:rPr>
              <a:t>Based on these diagnostics, see that we need to transform the model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16711-C060-E347-AB15-2D00B5238DE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74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PRESENTER: ISHIKA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Looked at studentized values and hat values to remove outliers and large leverages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LARGE dataset, so removing these did not affect model much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16711-C060-E347-AB15-2D00B5238D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39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PRESENTER: ISHIKA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pPr marL="171450" marR="0" lvl="0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Having built initial model and just by looking at the individual factors, saw that several factors were collinear (ex: CO2 emissions and output for stationary combustion)</a:t>
                </a:r>
              </a:p>
              <a:p>
                <a:pPr marL="628650" marR="0" lvl="1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Using VIF</a:t>
                </a:r>
              </a:p>
              <a:p>
                <a:pPr marL="628650" marR="0" lvl="1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Using plots to see relationship between variables</a:t>
                </a:r>
              </a:p>
              <a:p>
                <a:pPr marL="628650" marR="0" lvl="1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Using pairwise correlations</a:t>
                </a:r>
              </a:p>
              <a:p>
                <a:pPr marL="171450" marR="0" lvl="0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Removed predictors highly correlated with others and refit model</a:t>
                </a:r>
              </a:p>
              <a:p>
                <a:pPr marL="171450" marR="0" lvl="0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Having removed these predictors, can see that R2 doesn’t change much, leaves significant predictor</a:t>
                </a:r>
              </a:p>
              <a:p>
                <a:pPr marL="628650" marR="0" lvl="1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sz="1200" dirty="0"/>
                  <a:t>Removal of collinear factors decreased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200" dirty="0"/>
                  <a:t> of model from 0.1024 to 0.096, a relatively modest change</a:t>
                </a:r>
                <a:endParaRPr lang="en-US" dirty="0"/>
              </a:p>
              <a:p>
                <a:pPr marL="171450" marR="0" lvl="0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_____ are the factors we used</a:t>
                </a:r>
              </a:p>
              <a:p>
                <a:pPr marL="171450" marR="0" lvl="0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lang="en-US" dirty="0"/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PRESENTER: ISHIKA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dirty="0"/>
              </a:p>
              <a:p>
                <a:pPr marL="171450" marR="0" lvl="0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Having built initial model and just by looking at the individual factors, saw that several factors were collinear (ex: CO2 emissions and output for stationary combustion)</a:t>
                </a:r>
              </a:p>
              <a:p>
                <a:pPr marL="628650" marR="0" lvl="1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Using VIF</a:t>
                </a:r>
              </a:p>
              <a:p>
                <a:pPr marL="628650" marR="0" lvl="1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Using plots to see relationship between variables</a:t>
                </a:r>
              </a:p>
              <a:p>
                <a:pPr marL="628650" marR="0" lvl="1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Using pairwise correlations</a:t>
                </a:r>
              </a:p>
              <a:p>
                <a:pPr marL="171450" marR="0" lvl="0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Removed predictors highly correlated with others and refit model</a:t>
                </a:r>
              </a:p>
              <a:p>
                <a:pPr marL="171450" marR="0" lvl="0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Having removed these predictors, can see that R2 doesn’t change much, leaves significant predictor</a:t>
                </a:r>
              </a:p>
              <a:p>
                <a:pPr marL="628650" marR="0" lvl="1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sz="1200" dirty="0"/>
                  <a:t>Removal of collinear factors decreased </a:t>
                </a:r>
                <a:r>
                  <a:rPr lang="en-US" sz="1200" b="0" i="0">
                    <a:latin typeface="Cambria Math" panose="02040503050406030204" pitchFamily="18" charset="0"/>
                  </a:rPr>
                  <a:t>𝑅^2</a:t>
                </a:r>
                <a:r>
                  <a:rPr lang="en-US" sz="1200" dirty="0"/>
                  <a:t> of model from 0.1024 to 0.096, a relatively modest change</a:t>
                </a:r>
                <a:endParaRPr lang="en-US" dirty="0"/>
              </a:p>
              <a:p>
                <a:pPr marL="171450" marR="0" lvl="0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dirty="0"/>
                  <a:t>_____ are the factors we used</a:t>
                </a:r>
              </a:p>
              <a:p>
                <a:pPr marL="171450" marR="0" lvl="0" indent="-1714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16711-C060-E347-AB15-2D00B5238DE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7625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PRESENTER: IAN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In order to address non-normality and heteroscedasticity (non-constant variance)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Lambda close to 0.5, so we took square root to help with model interpretability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Repeat processes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16711-C060-E347-AB15-2D00B5238DE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30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7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122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80212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313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714210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54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031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807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88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209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813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53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6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370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42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85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92ED0-9F83-4C07-8EBD-905ABC756FF4}" type="datetimeFigureOut">
              <a:rPr lang="en-US" smtClean="0"/>
              <a:t>11/27/18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F4E5ADB-5CD0-4C64-834A-ACC0229C2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0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173933"/>
            <a:ext cx="7766936" cy="2510135"/>
          </a:xfrm>
        </p:spPr>
        <p:txBody>
          <a:bodyPr anchor="ctr"/>
          <a:lstStyle/>
          <a:p>
            <a:pPr algn="ctr"/>
            <a:r>
              <a:rPr lang="en-US" dirty="0"/>
              <a:t>Multivariate Regression Analysis of Air Quality Index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97090" y="4486728"/>
            <a:ext cx="1606505" cy="1908178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ISYE-6414</a:t>
            </a:r>
          </a:p>
          <a:p>
            <a:pPr algn="l"/>
            <a:r>
              <a:rPr lang="en-US" sz="1600" dirty="0" err="1"/>
              <a:t>Ishika</a:t>
            </a:r>
            <a:r>
              <a:rPr lang="en-US" sz="1600" dirty="0"/>
              <a:t> Arora</a:t>
            </a:r>
            <a:br>
              <a:rPr lang="en-US" sz="1600" dirty="0"/>
            </a:br>
            <a:r>
              <a:rPr lang="en-US" sz="1600" dirty="0"/>
              <a:t>Ian Jiang</a:t>
            </a:r>
            <a:br>
              <a:rPr lang="en-US" sz="1600" dirty="0"/>
            </a:br>
            <a:r>
              <a:rPr lang="en-US" sz="1600" dirty="0"/>
              <a:t>Tess Leggio</a:t>
            </a:r>
          </a:p>
        </p:txBody>
      </p:sp>
    </p:spTree>
    <p:extLst>
      <p:ext uri="{BB962C8B-B14F-4D97-AF65-F5344CB8AC3E}">
        <p14:creationId xmlns:p14="http://schemas.microsoft.com/office/powerpoint/2010/main" val="756278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2498B-A55E-6A43-AFBC-D694708F8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&amp;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D25CF-E5BF-5F4C-B3CE-25FD8F62D24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All models significant at 5% level</a:t>
            </a:r>
          </a:p>
          <a:p>
            <a:r>
              <a:rPr lang="en-US" dirty="0"/>
              <a:t>Relatively low R</a:t>
            </a:r>
            <a:r>
              <a:rPr lang="en-US" baseline="30000" dirty="0"/>
              <a:t>2</a:t>
            </a:r>
            <a:r>
              <a:rPr lang="en-US" dirty="0"/>
              <a:t> values indicate that while these factors are significantly related to AQI, there are other factors not included in model which capture more variation in the response</a:t>
            </a:r>
          </a:p>
          <a:p>
            <a:r>
              <a:rPr lang="en-US" dirty="0"/>
              <a:t>Temperature, Biogenic CO2, </a:t>
            </a:r>
            <a:r>
              <a:rPr lang="en-US" dirty="0" err="1"/>
              <a:t>perfluorinated</a:t>
            </a:r>
            <a:r>
              <a:rPr lang="en-US" dirty="0"/>
              <a:t> chemicals, and population, among others, are highly significant predictors for all AQI models</a:t>
            </a:r>
          </a:p>
          <a:p>
            <a:endParaRPr lang="en-US" dirty="0"/>
          </a:p>
        </p:txBody>
      </p:sp>
      <p:graphicFrame>
        <p:nvGraphicFramePr>
          <p:cNvPr id="5" name="Content Placeholder 1">
            <a:extLst>
              <a:ext uri="{FF2B5EF4-FFF2-40B4-BE49-F238E27FC236}">
                <a16:creationId xmlns:a16="http://schemas.microsoft.com/office/drawing/2014/main" id="{441098E9-CB49-084F-BE1F-D7197E26A4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5637838"/>
              </p:ext>
            </p:extLst>
          </p:nvPr>
        </p:nvGraphicFramePr>
        <p:xfrm>
          <a:off x="5076502" y="2470319"/>
          <a:ext cx="4508261" cy="2573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6634">
                  <a:extLst>
                    <a:ext uri="{9D8B030D-6E8A-4147-A177-3AD203B41FA5}">
                      <a16:colId xmlns:a16="http://schemas.microsoft.com/office/drawing/2014/main" val="2660263799"/>
                    </a:ext>
                  </a:extLst>
                </a:gridCol>
                <a:gridCol w="2251627">
                  <a:extLst>
                    <a:ext uri="{9D8B030D-6E8A-4147-A177-3AD203B41FA5}">
                      <a16:colId xmlns:a16="http://schemas.microsoft.com/office/drawing/2014/main" val="198977773"/>
                    </a:ext>
                  </a:extLst>
                </a:gridCol>
              </a:tblGrid>
              <a:tr h="36766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Component of AQI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</a:t>
                      </a:r>
                      <a:r>
                        <a:rPr lang="en-US" b="1" baseline="30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280203"/>
                  </a:ext>
                </a:extLst>
              </a:tr>
              <a:tr h="367665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  <a:r>
                        <a:rPr lang="en-US" sz="1800" kern="1200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0.2126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129504"/>
                  </a:ext>
                </a:extLst>
              </a:tr>
              <a:tr h="367665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0.1513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1008065"/>
                  </a:ext>
                </a:extLst>
              </a:tr>
              <a:tr h="367665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PM10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0.1816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295562"/>
                  </a:ext>
                </a:extLst>
              </a:tr>
              <a:tr h="367665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Ozone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0.1192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564239"/>
                  </a:ext>
                </a:extLst>
              </a:tr>
              <a:tr h="367665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</a:t>
                      </a:r>
                      <a:r>
                        <a:rPr lang="en-US" sz="1800" kern="1200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0.062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918538"/>
                  </a:ext>
                </a:extLst>
              </a:tr>
              <a:tr h="367665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PM2.5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0.059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467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6776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5F7C3-D0F8-4CBA-A2A0-6877B8557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Research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0B906-EC1E-428A-A2F2-2E4593EFB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Investigate non-linear models</a:t>
            </a:r>
          </a:p>
          <a:p>
            <a:pPr lvl="1"/>
            <a:r>
              <a:rPr lang="en-US" dirty="0"/>
              <a:t>Initial investigation of nonlinear additive model</a:t>
            </a:r>
          </a:p>
          <a:p>
            <a:r>
              <a:rPr lang="en-US" dirty="0"/>
              <a:t>Include additional weather variables</a:t>
            </a:r>
          </a:p>
          <a:p>
            <a:pPr lvl="1"/>
            <a:r>
              <a:rPr lang="en-US" dirty="0"/>
              <a:t>Wind speed, humidity, and precipitation, etc.</a:t>
            </a:r>
          </a:p>
          <a:p>
            <a:r>
              <a:rPr lang="en-US" dirty="0"/>
              <a:t>Investigate at city level rather than county level</a:t>
            </a:r>
          </a:p>
          <a:p>
            <a:r>
              <a:rPr lang="en-US" dirty="0"/>
              <a:t>Investigate air quality across the globe</a:t>
            </a:r>
          </a:p>
          <a:p>
            <a:r>
              <a:rPr lang="en-US" dirty="0"/>
              <a:t>Consider over larger time interval</a:t>
            </a:r>
          </a:p>
        </p:txBody>
      </p:sp>
    </p:spTree>
    <p:extLst>
      <p:ext uri="{BB962C8B-B14F-4D97-AF65-F5344CB8AC3E}">
        <p14:creationId xmlns:p14="http://schemas.microsoft.com/office/powerpoint/2010/main" val="1762973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F389A3-6241-4FA2-A2B1-6B8FBAE7A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671A1-AA61-411F-BD42-F381CC4C8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6084" y="1920346"/>
            <a:ext cx="5511296" cy="4234921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How is air quality in the United States related to demographic, emissions, and weather factors?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Temperature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Population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Per capita income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Greenhouse gas emissions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Industrial power consumption and generation</a:t>
            </a:r>
          </a:p>
        </p:txBody>
      </p:sp>
    </p:spTree>
    <p:extLst>
      <p:ext uri="{BB962C8B-B14F-4D97-AF65-F5344CB8AC3E}">
        <p14:creationId xmlns:p14="http://schemas.microsoft.com/office/powerpoint/2010/main" val="2091108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sz="4000" dirty="0"/>
              <a:t>What is the Air Quality Index?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1"/>
            <a:ext cx="9239398" cy="4110962"/>
          </a:xfrm>
        </p:spPr>
        <p:txBody>
          <a:bodyPr>
            <a:normAutofit/>
          </a:bodyPr>
          <a:lstStyle/>
          <a:p>
            <a:r>
              <a:rPr lang="en-US" sz="2600" dirty="0"/>
              <a:t>The </a:t>
            </a:r>
            <a:r>
              <a:rPr lang="en-US" sz="2600" b="1" dirty="0"/>
              <a:t>Air Quality Index (AQI) </a:t>
            </a:r>
            <a:r>
              <a:rPr lang="en-US" sz="2600" dirty="0"/>
              <a:t>is a measure of the local air quality calculated by the EPA.</a:t>
            </a:r>
          </a:p>
          <a:p>
            <a:pPr lvl="1"/>
            <a:r>
              <a:rPr lang="en-US" sz="2300" dirty="0"/>
              <a:t>Based upon the concentration of six major ground-level pollutants: ground-level ozone, particle pollution (classified by two different particle sizes), carbon monoxide, nitrogen dioxide, and sulfur dioxide. </a:t>
            </a:r>
          </a:p>
          <a:p>
            <a:pPr lvl="1"/>
            <a:r>
              <a:rPr lang="en-US" sz="2300" dirty="0"/>
              <a:t>The largest (dominant) value of the six is reported. </a:t>
            </a:r>
          </a:p>
          <a:p>
            <a:pPr lvl="1"/>
            <a:r>
              <a:rPr lang="en-US" sz="2300" dirty="0"/>
              <a:t>Most importantly, AQI is a measure of how hazardous the local environment can be for human health. </a:t>
            </a:r>
          </a:p>
          <a:p>
            <a:pPr lvl="2"/>
            <a:endParaRPr lang="en-US" b="0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884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F1F95-842B-4EA5-B15A-F2B883321E9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4820" y="26232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Data Collection &amp; Cleaning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3120BE7-D0F7-4059-947B-2C5A344E3E18}"/>
              </a:ext>
            </a:extLst>
          </p:cNvPr>
          <p:cNvSpPr/>
          <p:nvPr/>
        </p:nvSpPr>
        <p:spPr>
          <a:xfrm>
            <a:off x="704820" y="795528"/>
            <a:ext cx="1947672" cy="777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Population Data</a:t>
            </a:r>
          </a:p>
          <a:p>
            <a:pPr algn="ctr"/>
            <a:r>
              <a:rPr lang="en-US" sz="1400" dirty="0" err="1"/>
              <a:t>census.gov</a:t>
            </a:r>
            <a:endParaRPr lang="en-US" sz="1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BE10718-5C09-4F7A-96A5-9D2183525E10}"/>
              </a:ext>
            </a:extLst>
          </p:cNvPr>
          <p:cNvSpPr/>
          <p:nvPr/>
        </p:nvSpPr>
        <p:spPr>
          <a:xfrm>
            <a:off x="689410" y="1731202"/>
            <a:ext cx="1947672" cy="777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AQI Data</a:t>
            </a:r>
          </a:p>
          <a:p>
            <a:pPr algn="ctr"/>
            <a:r>
              <a:rPr lang="en-US" sz="1400" dirty="0"/>
              <a:t>aqs.epa.gov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C361ADE-0CEB-4E63-B8C3-69A861AF44A7}"/>
              </a:ext>
            </a:extLst>
          </p:cNvPr>
          <p:cNvSpPr/>
          <p:nvPr/>
        </p:nvSpPr>
        <p:spPr>
          <a:xfrm>
            <a:off x="689410" y="2651760"/>
            <a:ext cx="1947672" cy="777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Greenhouse Gas Emissions </a:t>
            </a:r>
          </a:p>
          <a:p>
            <a:pPr algn="ctr"/>
            <a:r>
              <a:rPr lang="en-US" sz="1400" dirty="0" err="1"/>
              <a:t>epa.gov</a:t>
            </a:r>
            <a:endParaRPr lang="en-US" sz="14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8C16D41-EA1E-4C98-BCA0-8EA266BA4FB1}"/>
              </a:ext>
            </a:extLst>
          </p:cNvPr>
          <p:cNvSpPr/>
          <p:nvPr/>
        </p:nvSpPr>
        <p:spPr>
          <a:xfrm>
            <a:off x="689410" y="3572319"/>
            <a:ext cx="1947672" cy="777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 Capita Income</a:t>
            </a:r>
          </a:p>
          <a:p>
            <a:pPr algn="ctr"/>
            <a:r>
              <a:rPr lang="en-US" sz="1400" dirty="0" err="1"/>
              <a:t>bea.gov</a:t>
            </a:r>
            <a:endParaRPr lang="en-US" sz="14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E8E9A4B-E2BC-4697-B4B0-019C222AC9F4}"/>
              </a:ext>
            </a:extLst>
          </p:cNvPr>
          <p:cNvSpPr/>
          <p:nvPr/>
        </p:nvSpPr>
        <p:spPr>
          <a:xfrm>
            <a:off x="704820" y="4492878"/>
            <a:ext cx="1947672" cy="777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Powerplant Power Data</a:t>
            </a:r>
          </a:p>
          <a:p>
            <a:pPr algn="ctr"/>
            <a:r>
              <a:rPr lang="en-US" sz="1400" dirty="0" err="1"/>
              <a:t>eia.gov</a:t>
            </a:r>
            <a:endParaRPr lang="en-US" sz="14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77E4976-C540-4857-BCD9-2F069D8CDDE8}"/>
              </a:ext>
            </a:extLst>
          </p:cNvPr>
          <p:cNvSpPr/>
          <p:nvPr/>
        </p:nvSpPr>
        <p:spPr>
          <a:xfrm>
            <a:off x="689410" y="5428552"/>
            <a:ext cx="1947672" cy="920558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Temperature Data</a:t>
            </a:r>
          </a:p>
          <a:p>
            <a:pPr algn="ctr"/>
            <a:r>
              <a:rPr lang="en-US" sz="1400" dirty="0" err="1"/>
              <a:t>mesowest.utah.edu</a:t>
            </a:r>
            <a:r>
              <a:rPr lang="en-US" sz="1400" dirty="0"/>
              <a:t>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2037D40-B65B-4A3B-AC74-8C0C1F69E642}"/>
              </a:ext>
            </a:extLst>
          </p:cNvPr>
          <p:cNvSpPr/>
          <p:nvPr/>
        </p:nvSpPr>
        <p:spPr>
          <a:xfrm>
            <a:off x="4476342" y="795528"/>
            <a:ext cx="2835479" cy="54102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Formatting of key variables </a:t>
            </a:r>
            <a:br>
              <a:rPr lang="en-US" dirty="0"/>
            </a:br>
            <a:r>
              <a:rPr lang="en-US" dirty="0"/>
              <a:t>(Date, State, County)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Ensure uniqueness of key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Merging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Exclude columns with too many missing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 spurious observations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Checking extreme values for all variables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47D0B6A-FD8D-4DDD-BE9A-7C0EBB306A52}"/>
              </a:ext>
            </a:extLst>
          </p:cNvPr>
          <p:cNvCxnSpPr/>
          <p:nvPr/>
        </p:nvCxnSpPr>
        <p:spPr>
          <a:xfrm>
            <a:off x="2775084" y="1131376"/>
            <a:ext cx="16273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562F311-0ADD-45C9-8EE6-A39B7FA98915}"/>
              </a:ext>
            </a:extLst>
          </p:cNvPr>
          <p:cNvCxnSpPr/>
          <p:nvPr/>
        </p:nvCxnSpPr>
        <p:spPr>
          <a:xfrm>
            <a:off x="2775084" y="2128433"/>
            <a:ext cx="16273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9088A2E-3D29-429F-931A-F4DC76B3DEA3}"/>
              </a:ext>
            </a:extLst>
          </p:cNvPr>
          <p:cNvCxnSpPr/>
          <p:nvPr/>
        </p:nvCxnSpPr>
        <p:spPr>
          <a:xfrm>
            <a:off x="2775084" y="3027335"/>
            <a:ext cx="16273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A1DE4B2-68C0-4CAA-B497-7A311535C02E}"/>
              </a:ext>
            </a:extLst>
          </p:cNvPr>
          <p:cNvCxnSpPr/>
          <p:nvPr/>
        </p:nvCxnSpPr>
        <p:spPr>
          <a:xfrm>
            <a:off x="2775084" y="3949485"/>
            <a:ext cx="16273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C167D4F-EB6D-4712-B05F-2C8F757A8340}"/>
              </a:ext>
            </a:extLst>
          </p:cNvPr>
          <p:cNvCxnSpPr/>
          <p:nvPr/>
        </p:nvCxnSpPr>
        <p:spPr>
          <a:xfrm>
            <a:off x="2775084" y="4871633"/>
            <a:ext cx="16273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C90A631-3CD2-4DE9-BC12-251BE8B819CD}"/>
              </a:ext>
            </a:extLst>
          </p:cNvPr>
          <p:cNvCxnSpPr/>
          <p:nvPr/>
        </p:nvCxnSpPr>
        <p:spPr>
          <a:xfrm>
            <a:off x="2775084" y="5786034"/>
            <a:ext cx="16273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34BEC51-DDC5-4FD8-A9F1-4900C5C55C3D}"/>
              </a:ext>
            </a:extLst>
          </p:cNvPr>
          <p:cNvSpPr/>
          <p:nvPr/>
        </p:nvSpPr>
        <p:spPr>
          <a:xfrm>
            <a:off x="9573267" y="2797394"/>
            <a:ext cx="2024009" cy="1406532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Final Merged Dataset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2091CE5-85E0-4F7C-9BCF-CC7412679EB7}"/>
              </a:ext>
            </a:extLst>
          </p:cNvPr>
          <p:cNvCxnSpPr>
            <a:cxnSpLocks/>
          </p:cNvCxnSpPr>
          <p:nvPr/>
        </p:nvCxnSpPr>
        <p:spPr>
          <a:xfrm>
            <a:off x="7408806" y="1381821"/>
            <a:ext cx="2011680" cy="16455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B0F96D9-C18B-4430-8F7E-2C3867356B27}"/>
              </a:ext>
            </a:extLst>
          </p:cNvPr>
          <p:cNvCxnSpPr>
            <a:cxnSpLocks/>
          </p:cNvCxnSpPr>
          <p:nvPr/>
        </p:nvCxnSpPr>
        <p:spPr>
          <a:xfrm>
            <a:off x="7408806" y="2397529"/>
            <a:ext cx="2011680" cy="85937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9DCC7BF-DD19-43C4-A122-808E6574660F}"/>
              </a:ext>
            </a:extLst>
          </p:cNvPr>
          <p:cNvCxnSpPr>
            <a:cxnSpLocks/>
          </p:cNvCxnSpPr>
          <p:nvPr/>
        </p:nvCxnSpPr>
        <p:spPr>
          <a:xfrm>
            <a:off x="7408806" y="3131127"/>
            <a:ext cx="2011680" cy="2978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DC08B68-5890-460A-90A5-E06318F4ED91}"/>
              </a:ext>
            </a:extLst>
          </p:cNvPr>
          <p:cNvCxnSpPr>
            <a:cxnSpLocks/>
          </p:cNvCxnSpPr>
          <p:nvPr/>
        </p:nvCxnSpPr>
        <p:spPr>
          <a:xfrm flipV="1">
            <a:off x="7408805" y="3601093"/>
            <a:ext cx="2011680" cy="2358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E842D5E-E8B6-4D85-A21A-D9AFFFEF6299}"/>
              </a:ext>
            </a:extLst>
          </p:cNvPr>
          <p:cNvCxnSpPr>
            <a:cxnSpLocks/>
          </p:cNvCxnSpPr>
          <p:nvPr/>
        </p:nvCxnSpPr>
        <p:spPr>
          <a:xfrm flipV="1">
            <a:off x="7408805" y="3791165"/>
            <a:ext cx="2011680" cy="10804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BDB5A5-4E76-4F0D-8EE6-B2BB558A5B50}"/>
              </a:ext>
            </a:extLst>
          </p:cNvPr>
          <p:cNvCxnSpPr>
            <a:cxnSpLocks/>
          </p:cNvCxnSpPr>
          <p:nvPr/>
        </p:nvCxnSpPr>
        <p:spPr>
          <a:xfrm flipV="1">
            <a:off x="7408805" y="4015782"/>
            <a:ext cx="2011680" cy="16507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4370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948F9-F24C-FD4F-832C-D8040854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AQI</a:t>
            </a:r>
            <a:endParaRPr lang="en-US" sz="20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35190F8-F2B1-2F45-BDF5-2C264A7554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3603721" cy="3880772"/>
          </a:xfrm>
        </p:spPr>
        <p:txBody>
          <a:bodyPr/>
          <a:lstStyle/>
          <a:p>
            <a:r>
              <a:rPr lang="en-US" dirty="0"/>
              <a:t>The overall AQI for a county is a function of the 6 individual pollutant AQIs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Upon noting the differences in residual spreads by defining parameter, decided to fit models for each individual pollutant AQI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3EB51DE-5B64-5F43-B091-ED1A5830524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11256" y="1860445"/>
            <a:ext cx="5981276" cy="369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86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92D4E2C7-D4A0-1946-9F3F-86887E151A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9" t="-1" b="714"/>
          <a:stretch/>
        </p:blipFill>
        <p:spPr>
          <a:xfrm>
            <a:off x="1357745" y="3317287"/>
            <a:ext cx="2966531" cy="30876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4948F9-F24C-FD4F-832C-D8040854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Diagnostics</a:t>
            </a:r>
            <a:br>
              <a:rPr lang="en-US" dirty="0"/>
            </a:br>
            <a:r>
              <a:rPr lang="en-US" sz="2000" dirty="0"/>
              <a:t>Example – Initial overall AQI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32FB0-E1A0-F54F-99DF-3EF6416DA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590747"/>
            <a:ext cx="4184035" cy="3880772"/>
          </a:xfrm>
        </p:spPr>
        <p:txBody>
          <a:bodyPr/>
          <a:lstStyle/>
          <a:p>
            <a:r>
              <a:rPr lang="en-US" b="1" dirty="0"/>
              <a:t>Constant Variance Assumption</a:t>
            </a:r>
            <a:endParaRPr lang="en-US" dirty="0"/>
          </a:p>
          <a:p>
            <a:pPr lvl="1"/>
            <a:r>
              <a:rPr lang="en-US" dirty="0"/>
              <a:t>Plot of residuals vs. fitted values indicated heteroscedasticity</a:t>
            </a:r>
          </a:p>
          <a:p>
            <a:pPr lvl="1"/>
            <a:r>
              <a:rPr lang="en-US" dirty="0"/>
              <a:t>Transformations required to address homoscedasticity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9EEE52-4BA4-7446-B61F-F2A450B2C5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1590747"/>
            <a:ext cx="4184034" cy="3880773"/>
          </a:xfrm>
        </p:spPr>
        <p:txBody>
          <a:bodyPr/>
          <a:lstStyle/>
          <a:p>
            <a:r>
              <a:rPr lang="en-US" b="1" dirty="0"/>
              <a:t>Normality Assumption</a:t>
            </a:r>
          </a:p>
          <a:p>
            <a:pPr lvl="1"/>
            <a:r>
              <a:rPr lang="en-US" dirty="0"/>
              <a:t>QQ</a:t>
            </a:r>
            <a:r>
              <a:rPr lang="en-US" sz="1600" dirty="0"/>
              <a:t>-plot of residuals indicated that errors were right-skewed</a:t>
            </a:r>
          </a:p>
          <a:p>
            <a:pPr lvl="1"/>
            <a:r>
              <a:rPr lang="en-US" sz="1600" dirty="0"/>
              <a:t>Address non-normality through transformations</a:t>
            </a:r>
          </a:p>
        </p:txBody>
      </p:sp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24BEDD62-FAE4-D848-A8FC-BE1F58E2E65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165" y="3317286"/>
            <a:ext cx="3087644" cy="308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420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238ECE5-9C28-3547-87C6-C75FA9C47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15" y="3666330"/>
            <a:ext cx="4728550" cy="29181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4948F9-F24C-FD4F-832C-D8040854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Diagnostics</a:t>
            </a:r>
            <a:br>
              <a:rPr lang="en-US" dirty="0"/>
            </a:br>
            <a:r>
              <a:rPr lang="en-US" sz="2000" dirty="0"/>
              <a:t>Example – Initial overall AQI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1C9EEE52-4BA4-7446-B61F-F2A450B2C5F6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5089970" y="1590746"/>
                <a:ext cx="4184034" cy="3880773"/>
              </a:xfrm>
            </p:spPr>
            <p:txBody>
              <a:bodyPr/>
              <a:lstStyle/>
              <a:p>
                <a:r>
                  <a:rPr lang="en-US" b="1" dirty="0"/>
                  <a:t>Investigate High Leverage Points</a:t>
                </a:r>
              </a:p>
              <a:p>
                <a:pPr lvl="1"/>
                <a:r>
                  <a:rPr lang="en-US" dirty="0"/>
                  <a:t>Identify points with high leverage values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≫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Removing two high leverage observations from Colbert, AL has little effect on model fit due to large dataset</a:t>
                </a:r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1C9EEE52-4BA4-7446-B61F-F2A450B2C5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5089970" y="1590746"/>
                <a:ext cx="4184034" cy="3880773"/>
              </a:xfrm>
              <a:blipFill>
                <a:blip r:embed="rId4"/>
                <a:stretch>
                  <a:fillRect l="-303" t="-6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FEBFAC52-E15A-AC4A-B839-89388C10488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565" y="3547165"/>
            <a:ext cx="2918191" cy="2918191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637B772F-16E9-0C4C-B1EE-0F869147E6B4}"/>
              </a:ext>
            </a:extLst>
          </p:cNvPr>
          <p:cNvSpPr/>
          <p:nvPr/>
        </p:nvSpPr>
        <p:spPr>
          <a:xfrm>
            <a:off x="8326582" y="3823855"/>
            <a:ext cx="597174" cy="290946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2639A0B-5A00-9E46-A68D-8BB781CD8087}"/>
              </a:ext>
            </a:extLst>
          </p:cNvPr>
          <p:cNvSpPr/>
          <p:nvPr/>
        </p:nvSpPr>
        <p:spPr>
          <a:xfrm>
            <a:off x="8259968" y="4516069"/>
            <a:ext cx="597174" cy="290946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FDCCFC-D67F-DB4A-A3AC-7D7732F21D31}"/>
              </a:ext>
            </a:extLst>
          </p:cNvPr>
          <p:cNvSpPr/>
          <p:nvPr/>
        </p:nvSpPr>
        <p:spPr>
          <a:xfrm>
            <a:off x="4165279" y="3837134"/>
            <a:ext cx="429762" cy="337699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DF10BB-C75F-294E-A0CB-83608F294D60}"/>
              </a:ext>
            </a:extLst>
          </p:cNvPr>
          <p:cNvSpPr/>
          <p:nvPr/>
        </p:nvSpPr>
        <p:spPr>
          <a:xfrm>
            <a:off x="1275017" y="4017615"/>
            <a:ext cx="2297424" cy="83099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</a:rPr>
              <a:t>Upon investigation,</a:t>
            </a:r>
            <a:br>
              <a:rPr lang="en-US" sz="1600" dirty="0">
                <a:solidFill>
                  <a:schemeClr val="accent5"/>
                </a:solidFill>
              </a:rPr>
            </a:br>
            <a:r>
              <a:rPr lang="en-US" sz="1600" dirty="0">
                <a:solidFill>
                  <a:schemeClr val="accent5"/>
                </a:solidFill>
              </a:rPr>
              <a:t>determined likely </a:t>
            </a:r>
          </a:p>
          <a:p>
            <a:r>
              <a:rPr lang="en-US" sz="1600" dirty="0">
                <a:solidFill>
                  <a:schemeClr val="accent5"/>
                </a:solidFill>
              </a:rPr>
              <a:t>to be data entry errors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BB5A0F4-48F7-7145-B271-2A0EC140B4C8}"/>
              </a:ext>
            </a:extLst>
          </p:cNvPr>
          <p:cNvSpPr/>
          <p:nvPr/>
        </p:nvSpPr>
        <p:spPr>
          <a:xfrm>
            <a:off x="1233055" y="5569527"/>
            <a:ext cx="429762" cy="402500"/>
          </a:xfrm>
          <a:prstGeom prst="ellipse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432FB0-E1A0-F54F-99DF-3EF6416DA7A6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677334" y="1590746"/>
                <a:ext cx="4184035" cy="3880772"/>
              </a:xfrm>
            </p:spPr>
            <p:txBody>
              <a:bodyPr/>
              <a:lstStyle/>
              <a:p>
                <a:r>
                  <a:rPr lang="en-US" b="1" dirty="0"/>
                  <a:t>Investigate Outliers</a:t>
                </a:r>
                <a:endParaRPr lang="en-US" dirty="0"/>
              </a:p>
              <a:p>
                <a:pPr lvl="1"/>
                <a:r>
                  <a:rPr lang="en-US" dirty="0"/>
                  <a:t>Examine studentized residuals,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paying close attention to those values exceeding the Bonferroni critical value</a:t>
                </a:r>
              </a:p>
              <a:p>
                <a:pPr lvl="1"/>
                <a:r>
                  <a:rPr lang="en-US" dirty="0"/>
                  <a:t>Plot to visualize if there exist multiple outliers that may hide one another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432FB0-E1A0-F54F-99DF-3EF6416DA7A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77334" y="1590746"/>
                <a:ext cx="4184035" cy="3880772"/>
              </a:xfrm>
              <a:blipFill>
                <a:blip r:embed="rId6"/>
                <a:stretch>
                  <a:fillRect t="-651" r="-1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609D73-D55A-A348-B101-F715749673C5}"/>
              </a:ext>
            </a:extLst>
          </p:cNvPr>
          <p:cNvCxnSpPr>
            <a:cxnSpLocks/>
          </p:cNvCxnSpPr>
          <p:nvPr/>
        </p:nvCxnSpPr>
        <p:spPr>
          <a:xfrm flipV="1">
            <a:off x="3148548" y="4017615"/>
            <a:ext cx="1015274" cy="41549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6B41BA8-B6C1-5840-81B7-6AD0EE12BCBA}"/>
              </a:ext>
            </a:extLst>
          </p:cNvPr>
          <p:cNvCxnSpPr>
            <a:cxnSpLocks/>
          </p:cNvCxnSpPr>
          <p:nvPr/>
        </p:nvCxnSpPr>
        <p:spPr>
          <a:xfrm flipH="1">
            <a:off x="1503705" y="4807015"/>
            <a:ext cx="200441" cy="762512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330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838DC-0049-42A8-AA94-2B1F0CB4B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Diagnostics</a:t>
            </a:r>
            <a:br>
              <a:rPr lang="en-US" dirty="0"/>
            </a:br>
            <a:r>
              <a:rPr lang="en-US" sz="2000" dirty="0"/>
              <a:t>Example – Initial overall AQI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C6A17240-F554-4B1B-88AC-7ACAD2216A4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78500" y="1612359"/>
                <a:ext cx="6108445" cy="4636041"/>
              </a:xfrm>
            </p:spPr>
            <p:txBody>
              <a:bodyPr>
                <a:normAutofit/>
              </a:bodyPr>
              <a:lstStyle/>
              <a:p>
                <a:r>
                  <a:rPr lang="en-US" sz="1900" b="1" dirty="0"/>
                  <a:t>Address Multicollinearity</a:t>
                </a:r>
              </a:p>
              <a:p>
                <a:pPr lvl="1"/>
                <a:r>
                  <a:rPr lang="en-US" sz="1700" dirty="0"/>
                  <a:t>Several variables exhibit strong relationship with other variables</a:t>
                </a:r>
              </a:p>
              <a:p>
                <a:pPr lvl="1"/>
                <a:r>
                  <a:rPr lang="en-US" sz="1700" dirty="0"/>
                  <a:t>Variable Inflation Factors (VIFs) determined for each variable to identify collinear factors</a:t>
                </a:r>
              </a:p>
              <a:p>
                <a:pPr lvl="1"/>
                <a:r>
                  <a:rPr lang="en-US" sz="1700" dirty="0"/>
                  <a:t>Use pairwise correlations to identify which variables are significantly related to one another</a:t>
                </a:r>
              </a:p>
              <a:p>
                <a:pPr lvl="1"/>
                <a:r>
                  <a:rPr lang="en-US" sz="1700" dirty="0"/>
                  <a:t>Removal of collinear factors decreased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7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7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17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700" dirty="0"/>
                  <a:t> of model by only 0.0424</a:t>
                </a:r>
              </a:p>
              <a:p>
                <a:pPr lvl="1"/>
                <a:r>
                  <a:rPr lang="en-US" sz="1700" dirty="0"/>
                  <a:t>Final list of factors upon removing collinear factors: </a:t>
                </a:r>
                <a:br>
                  <a:rPr lang="en-US" sz="1700" dirty="0"/>
                </a:br>
                <a:r>
                  <a:rPr lang="en-US" sz="1500" dirty="0"/>
                  <a:t>nitrogen trifluoride, other greenhouse gases, hydrofluorocarbons, biogenic CO2, population, </a:t>
                </a:r>
                <a:r>
                  <a:rPr lang="en-US" sz="1500" dirty="0" err="1"/>
                  <a:t>perfluorinated</a:t>
                </a:r>
                <a:r>
                  <a:rPr lang="en-US" sz="1500" dirty="0"/>
                  <a:t> chemicals, </a:t>
                </a:r>
                <a:r>
                  <a:rPr lang="en-US" sz="1500" dirty="0" err="1"/>
                  <a:t>hexafluorethane</a:t>
                </a:r>
                <a:r>
                  <a:rPr lang="en-US" sz="1500" dirty="0"/>
                  <a:t>, stationary combustion, industrial power consumption, Temperature, methane, sulfur hexafluoride,  and per capita income</a:t>
                </a:r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C6A17240-F554-4B1B-88AC-7ACAD2216A4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78500" y="1612359"/>
                <a:ext cx="6108445" cy="4636041"/>
              </a:xfrm>
              <a:blipFill>
                <a:blip r:embed="rId3"/>
                <a:stretch>
                  <a:fillRect l="-207" t="-546" r="-2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C0F95FAE-5753-4EBC-8BB9-CE6D427A777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117" y="1816640"/>
            <a:ext cx="3224719" cy="322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10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86629-F36B-4A38-B7DB-520F95E01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Transformation</a:t>
            </a:r>
            <a:br>
              <a:rPr lang="en-US" dirty="0"/>
            </a:br>
            <a:r>
              <a:rPr lang="en-US" sz="2000" dirty="0"/>
              <a:t>Example – Initial overall AQI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1566CC-4772-4F23-9A21-1C9C62ADDEFF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Transform to address heteroscedasticity and non-normality of residuals</a:t>
                </a:r>
              </a:p>
              <a:p>
                <a:r>
                  <a:rPr lang="en-US" dirty="0"/>
                  <a:t>Use Box-Cox to identify transformation of the response, AQI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 near 0.5, so for model interpretability used square root transformation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1566CC-4772-4F23-9A21-1C9C62ADDE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t="-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D8C1699-DE13-284E-BA5F-1D9DB409BC86}"/>
              </a:ext>
            </a:extLst>
          </p:cNvPr>
          <p:cNvSpPr txBox="1">
            <a:spLocks/>
          </p:cNvSpPr>
          <p:nvPr/>
        </p:nvSpPr>
        <p:spPr>
          <a:xfrm>
            <a:off x="677334" y="5404594"/>
            <a:ext cx="8110332" cy="8613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Repeat diagnostics as necessary as we refit and improved models </a:t>
            </a:r>
          </a:p>
          <a:p>
            <a:endParaRPr lang="en-US" sz="2400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1EE60090-3648-8A42-846F-EE775A7E4B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78239" y="2027464"/>
            <a:ext cx="5237006" cy="323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34795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945</Words>
  <Application>Microsoft Macintosh PowerPoint</Application>
  <PresentationFormat>Widescreen</PresentationFormat>
  <Paragraphs>158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Cambria Math</vt:lpstr>
      <vt:lpstr>Trebuchet MS</vt:lpstr>
      <vt:lpstr>Wingdings 3</vt:lpstr>
      <vt:lpstr>Facet</vt:lpstr>
      <vt:lpstr>Multivariate Regression Analysis of Air Quality Index</vt:lpstr>
      <vt:lpstr>Research Question</vt:lpstr>
      <vt:lpstr>What is the Air Quality Index?</vt:lpstr>
      <vt:lpstr>Data Collection &amp; Cleaning</vt:lpstr>
      <vt:lpstr>Modeling AQI</vt:lpstr>
      <vt:lpstr>Model Diagnostics Example – Initial overall AQI model</vt:lpstr>
      <vt:lpstr>Model Diagnostics Example – Initial overall AQI model</vt:lpstr>
      <vt:lpstr>Model Diagnostics Example – Initial overall AQI model</vt:lpstr>
      <vt:lpstr>Model Transformation Example – Initial overall AQI model</vt:lpstr>
      <vt:lpstr>Results &amp; Conclusions</vt:lpstr>
      <vt:lpstr>Future Research Directions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National County-Wide Air Quality Index</dc:title>
  <dc:creator>Ian</dc:creator>
  <cp:lastModifiedBy>Leggio, Tess M</cp:lastModifiedBy>
  <cp:revision>193</cp:revision>
  <dcterms:created xsi:type="dcterms:W3CDTF">2018-11-28T01:08:19Z</dcterms:created>
  <dcterms:modified xsi:type="dcterms:W3CDTF">2018-11-28T13:17:36Z</dcterms:modified>
</cp:coreProperties>
</file>